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98" r:id="rId11"/>
    <p:sldId id="299" r:id="rId12"/>
    <p:sldId id="300" r:id="rId13"/>
    <p:sldId id="301" r:id="rId14"/>
    <p:sldId id="265" r:id="rId15"/>
    <p:sldId id="266" r:id="rId16"/>
    <p:sldId id="267" r:id="rId17"/>
    <p:sldId id="276" r:id="rId18"/>
    <p:sldId id="295" r:id="rId19"/>
    <p:sldId id="277" r:id="rId20"/>
    <p:sldId id="287" r:id="rId21"/>
    <p:sldId id="288" r:id="rId22"/>
    <p:sldId id="289" r:id="rId23"/>
    <p:sldId id="290" r:id="rId24"/>
    <p:sldId id="293" r:id="rId25"/>
    <p:sldId id="294" r:id="rId26"/>
    <p:sldId id="269" r:id="rId27"/>
    <p:sldId id="271" r:id="rId28"/>
    <p:sldId id="272" r:id="rId29"/>
    <p:sldId id="273" r:id="rId30"/>
    <p:sldId id="274" r:id="rId31"/>
    <p:sldId id="275" r:id="rId32"/>
    <p:sldId id="291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6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E525B-F94E-429F-A045-C7514FD11C2C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971B-C74B-47AD-8054-B65C48F3FC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EA81C-3213-4881-B015-A0CBAD3DA57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EA81C-3213-4881-B015-A0CBAD3DA57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EA81C-3213-4881-B015-A0CBAD3DA57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intranet.daiict.ac.in/~ajit_r/IT530/bivariate_shrinkage_TSP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2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Applications of Statistical Models for Images: Image </a:t>
            </a:r>
            <a:r>
              <a:rPr lang="en-US" dirty="0" err="1" smtClean="0"/>
              <a:t>Denoising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10400" cy="1752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Based on following articles: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dirty="0" err="1" smtClean="0"/>
              <a:t>Hyvarinen</a:t>
            </a:r>
            <a:r>
              <a:rPr lang="en-US" dirty="0" smtClean="0"/>
              <a:t> at al, “Image </a:t>
            </a:r>
            <a:r>
              <a:rPr lang="en-US" dirty="0" err="1" smtClean="0"/>
              <a:t>Denoising</a:t>
            </a:r>
            <a:r>
              <a:rPr lang="en-US" dirty="0" smtClean="0"/>
              <a:t> by Sparse Code Shrinkage”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dirty="0" err="1" smtClean="0"/>
              <a:t>Sendur</a:t>
            </a:r>
            <a:r>
              <a:rPr lang="en-US" dirty="0" smtClean="0"/>
              <a:t> and </a:t>
            </a:r>
            <a:r>
              <a:rPr lang="en-US" dirty="0" err="1" smtClean="0"/>
              <a:t>Selesnick</a:t>
            </a:r>
            <a:r>
              <a:rPr lang="en-US" dirty="0" smtClean="0"/>
              <a:t>, “</a:t>
            </a:r>
            <a:r>
              <a:rPr lang="en-US" dirty="0" err="1" smtClean="0"/>
              <a:t>Bivariate</a:t>
            </a:r>
            <a:r>
              <a:rPr lang="en-US" dirty="0" smtClean="0"/>
              <a:t> Shrinkage Functions for Wavelet-Based </a:t>
            </a:r>
            <a:r>
              <a:rPr lang="en-US" dirty="0" err="1" smtClean="0"/>
              <a:t>Denoising</a:t>
            </a:r>
            <a:r>
              <a:rPr lang="en-US" dirty="0" smtClean="0"/>
              <a:t> Exploiting </a:t>
            </a:r>
            <a:r>
              <a:rPr lang="en-US" dirty="0" err="1" smtClean="0"/>
              <a:t>Interscale</a:t>
            </a:r>
            <a:r>
              <a:rPr lang="en-US" dirty="0" smtClean="0"/>
              <a:t> Dependency”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dirty="0" err="1" smtClean="0"/>
              <a:t>Simoncelli</a:t>
            </a:r>
            <a:r>
              <a:rPr lang="en-US" dirty="0" smtClean="0"/>
              <a:t>, “Bayesian </a:t>
            </a:r>
            <a:r>
              <a:rPr lang="en-US" dirty="0" err="1" smtClean="0"/>
              <a:t>Denoising</a:t>
            </a:r>
            <a:r>
              <a:rPr lang="en-US" dirty="0" smtClean="0"/>
              <a:t> of Visual Images”</a:t>
            </a:r>
          </a:p>
          <a:p>
            <a:pPr marL="514350" indent="-514350"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Estimators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19200"/>
            <a:ext cx="744681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828800" y="4724400"/>
          <a:ext cx="4343400" cy="1158562"/>
        </p:xfrm>
        <a:graphic>
          <a:graphicData uri="http://schemas.openxmlformats.org/presentationml/2006/ole">
            <p:oleObj spid="_x0000_s54274" name="Equation" r:id="rId4" imgW="1714320" imgH="457200" progId="Equation.3">
              <p:embed/>
            </p:oleObj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362200" y="3276600"/>
            <a:ext cx="2057400" cy="1828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495800" y="3352800"/>
            <a:ext cx="76200" cy="1676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48200" y="3200400"/>
            <a:ext cx="2057400" cy="1828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that the MMSE estimator is given as: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most generalized Gaussian distributions, this cannot be computed in closed form.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6400" y="2209800"/>
          <a:ext cx="3200400" cy="1713600"/>
        </p:xfrm>
        <a:graphic>
          <a:graphicData uri="http://schemas.openxmlformats.org/presentationml/2006/ole">
            <p:oleObj spid="_x0000_s55298" name="Equation" r:id="rId3" imgW="1612800" imgH="8632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Estimators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Solution: resort to numerical computation (easy if the unknown quantity lies in 1D or 2D).</a:t>
            </a:r>
          </a:p>
          <a:p>
            <a:r>
              <a:rPr lang="en-US" dirty="0" smtClean="0"/>
              <a:t>Numerical computation: Draw </a:t>
            </a:r>
            <a:r>
              <a:rPr lang="en-US" b="1" i="1" dirty="0" smtClean="0"/>
              <a:t>N</a:t>
            </a:r>
            <a:r>
              <a:rPr lang="en-US" dirty="0" smtClean="0"/>
              <a:t> samples of </a:t>
            </a:r>
            <a:r>
              <a:rPr lang="en-US" b="1" i="1" dirty="0" smtClean="0"/>
              <a:t>s</a:t>
            </a:r>
            <a:r>
              <a:rPr lang="en-US" dirty="0" smtClean="0"/>
              <a:t> from the prior on </a:t>
            </a:r>
            <a:r>
              <a:rPr lang="en-US" b="1" i="1" dirty="0" smtClean="0"/>
              <a:t>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Compute the following: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524000" y="4800600"/>
          <a:ext cx="3544887" cy="1785938"/>
        </p:xfrm>
        <a:graphic>
          <a:graphicData uri="http://schemas.openxmlformats.org/presentationml/2006/ole">
            <p:oleObj spid="_x0000_s56323" name="Equation" r:id="rId3" imgW="1663560" imgH="8380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MMSE Estimators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00200"/>
            <a:ext cx="6477000" cy="302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048000" y="5715000"/>
          <a:ext cx="3505200" cy="934980"/>
        </p:xfrm>
        <a:graphic>
          <a:graphicData uri="http://schemas.openxmlformats.org/presentationml/2006/ole">
            <p:oleObj spid="_x0000_s57346" name="Equation" r:id="rId4" imgW="1714320" imgH="457200" progId="Equation.3">
              <p:embed/>
            </p:oleObj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667000" y="3505200"/>
            <a:ext cx="1676400" cy="2362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419600" y="3505200"/>
            <a:ext cx="228600" cy="2362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572000" y="3505200"/>
            <a:ext cx="2209800" cy="2362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36576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MMSE filters (approximated numerically) for different priors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domain?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Note – these </a:t>
            </a:r>
            <a:r>
              <a:rPr lang="en-US" dirty="0" err="1" smtClean="0"/>
              <a:t>thresholding</a:t>
            </a:r>
            <a:r>
              <a:rPr lang="en-US" dirty="0" smtClean="0"/>
              <a:t> rules cannot be applied in the spatial domain directly, as neighboring pixels values are strongly correlated, and also because these priors do not hold for image intensity values.</a:t>
            </a:r>
          </a:p>
          <a:p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 err="1" smtClean="0"/>
              <a:t>thresholding</a:t>
            </a:r>
            <a:r>
              <a:rPr lang="en-US" dirty="0" smtClean="0"/>
              <a:t> rules are applied in the wavelet domain. Wavelet coefficients are known to be </a:t>
            </a:r>
            <a:r>
              <a:rPr lang="en-US" dirty="0" err="1" smtClean="0"/>
              <a:t>decorrelated</a:t>
            </a:r>
            <a:r>
              <a:rPr lang="en-US" dirty="0" smtClean="0"/>
              <a:t> (though not independent). Shrinkage is still applied independently to each coefficient.</a:t>
            </a:r>
          </a:p>
          <a:p>
            <a:endParaRPr lang="en-US" dirty="0" smtClean="0"/>
          </a:p>
          <a:p>
            <a:r>
              <a:rPr lang="en-US" dirty="0" smtClean="0"/>
              <a:t>But they require knowledge of the signal statistics.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00200"/>
            <a:ext cx="3200400" cy="203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886200"/>
            <a:ext cx="48246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876800"/>
            <a:ext cx="345112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3200400" y="2667000"/>
            <a:ext cx="21336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438400"/>
            <a:ext cx="32004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Transform coefficients of </a:t>
            </a:r>
            <a:r>
              <a:rPr lang="en-US" sz="2400" b="1" i="1" dirty="0" smtClean="0"/>
              <a:t>Y, S, Z</a:t>
            </a:r>
            <a:r>
              <a:rPr lang="en-US" sz="2400" dirty="0" smtClean="0"/>
              <a:t> in the basis </a:t>
            </a:r>
            <a:r>
              <a:rPr lang="en-US" sz="2400" b="1" i="1" dirty="0" smtClean="0"/>
              <a:t>B</a:t>
            </a:r>
            <a:endParaRPr lang="en-US" sz="24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3810000"/>
            <a:ext cx="32004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Expected risk of the estimate</a:t>
            </a:r>
            <a:endParaRPr lang="en-US" sz="2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5181600"/>
            <a:ext cx="32004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Hard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 estimator</a:t>
            </a:r>
            <a:endParaRPr lang="en-US" sz="2400" i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62400" y="5486400"/>
            <a:ext cx="15240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228600"/>
            <a:ext cx="8305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Donoho</a:t>
            </a:r>
            <a:r>
              <a:rPr lang="en-US" sz="2400" dirty="0" smtClean="0"/>
              <a:t> and </a:t>
            </a:r>
            <a:r>
              <a:rPr lang="en-US" sz="2400" dirty="0" err="1" smtClean="0"/>
              <a:t>Johnstone</a:t>
            </a:r>
            <a:r>
              <a:rPr lang="en-US" sz="2400" dirty="0" smtClean="0"/>
              <a:t>,</a:t>
            </a:r>
            <a:endParaRPr lang="en-US" sz="2400" dirty="0" smtClean="0"/>
          </a:p>
          <a:p>
            <a:pPr algn="ctr"/>
            <a:r>
              <a:rPr lang="en-US" sz="2400" dirty="0" smtClean="0"/>
              <a:t>“Ideal Adaptation by Wavelet Shrinkage”,</a:t>
            </a:r>
          </a:p>
          <a:p>
            <a:pPr algn="ctr"/>
            <a:r>
              <a:rPr lang="en-US" sz="2400" dirty="0" err="1" smtClean="0"/>
              <a:t>Biometrika</a:t>
            </a:r>
            <a:r>
              <a:rPr lang="en-US" sz="2400" dirty="0" smtClean="0"/>
              <a:t>, 1993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4200" y="1828800"/>
            <a:ext cx="13716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24400" y="1524000"/>
            <a:ext cx="41148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Y</a:t>
            </a:r>
            <a:r>
              <a:rPr lang="en-US" sz="2400" dirty="0" smtClean="0"/>
              <a:t>= noisy signal, </a:t>
            </a:r>
            <a:r>
              <a:rPr lang="en-US" sz="2400" b="1" i="1" dirty="0" smtClean="0"/>
              <a:t>S</a:t>
            </a:r>
            <a:r>
              <a:rPr lang="en-US" sz="2400" dirty="0" smtClean="0"/>
              <a:t> = true signal,</a:t>
            </a:r>
          </a:p>
          <a:p>
            <a:r>
              <a:rPr lang="en-US" sz="2400" b="1" i="1" dirty="0" smtClean="0"/>
              <a:t>Z </a:t>
            </a:r>
            <a:r>
              <a:rPr lang="en-US" sz="2400" dirty="0" smtClean="0"/>
              <a:t>= noise from </a:t>
            </a:r>
            <a:r>
              <a:rPr lang="en-US" sz="2400" b="1" i="1" dirty="0" smtClean="0"/>
              <a:t>N(0,1)</a:t>
            </a:r>
            <a:endParaRPr lang="en-US" sz="2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b="1" smtClean="0"/>
              <a:pPr/>
              <a:t>16</a:t>
            </a:fld>
            <a:endParaRPr lang="en-US" b="1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03893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038600" y="1371600"/>
            <a:ext cx="3886200" cy="120032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Ideal Estimator assuming knowledge of true coefficients (not practical)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67000" y="1295400"/>
            <a:ext cx="1219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895600"/>
            <a:ext cx="52959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/>
          <p:nvPr/>
        </p:nvCxnSpPr>
        <p:spPr>
          <a:xfrm rot="10800000" flipV="1">
            <a:off x="2667000" y="2133600"/>
            <a:ext cx="12192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86200"/>
            <a:ext cx="4286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953000" y="4267200"/>
            <a:ext cx="3886200" cy="120032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Practical Hard Threshold Estimator with </a:t>
            </a:r>
          </a:p>
          <a:p>
            <a:pPr algn="ctr"/>
            <a:r>
              <a:rPr lang="en-US" sz="2400" dirty="0" smtClean="0"/>
              <a:t>universal threshold</a:t>
            </a:r>
            <a:endParaRPr lang="en-US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14800" y="4419600"/>
            <a:ext cx="7620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72200" y="5486400"/>
            <a:ext cx="4572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600" y="4800600"/>
            <a:ext cx="3886200" cy="8925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No better inequality exists for all signals </a:t>
            </a:r>
            <a:r>
              <a:rPr lang="en-US" sz="2600" b="1" i="1" dirty="0" smtClean="0"/>
              <a:t>s</a:t>
            </a:r>
            <a:r>
              <a:rPr lang="en-US" sz="2600" dirty="0" smtClean="0"/>
              <a:t> in </a:t>
            </a:r>
            <a:r>
              <a:rPr lang="en-US" sz="2600" b="1" i="1" dirty="0" err="1" smtClean="0"/>
              <a:t>R</a:t>
            </a:r>
            <a:r>
              <a:rPr lang="en-US" sz="2600" b="1" i="1" baseline="30000" dirty="0" err="1" smtClean="0"/>
              <a:t>n</a:t>
            </a:r>
            <a:endParaRPr lang="en-US" sz="2600" b="1" i="1" baseline="30000" dirty="0" smtClean="0"/>
          </a:p>
        </p:txBody>
      </p:sp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5772150"/>
            <a:ext cx="68484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 shrinkage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Universal threshold for hard </a:t>
            </a:r>
            <a:r>
              <a:rPr lang="en-US" dirty="0" err="1" smtClean="0"/>
              <a:t>thresholding</a:t>
            </a:r>
            <a:r>
              <a:rPr lang="en-US" dirty="0" smtClean="0"/>
              <a:t> (N = length of the signal):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Universal threshold for soft </a:t>
            </a:r>
            <a:r>
              <a:rPr lang="en-US" dirty="0" err="1" smtClean="0"/>
              <a:t>thresholding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practice, it has been observed that hard </a:t>
            </a:r>
            <a:r>
              <a:rPr lang="en-US" dirty="0" err="1" smtClean="0"/>
              <a:t>thresholding</a:t>
            </a:r>
            <a:r>
              <a:rPr lang="en-US" dirty="0" smtClean="0"/>
              <a:t> performs better than soft </a:t>
            </a:r>
            <a:r>
              <a:rPr lang="en-US" dirty="0" err="1" smtClean="0"/>
              <a:t>thresholding</a:t>
            </a:r>
            <a:r>
              <a:rPr lang="en-US" dirty="0" smtClean="0"/>
              <a:t> (why?).</a:t>
            </a:r>
          </a:p>
          <a:p>
            <a:endParaRPr lang="en-US" dirty="0" smtClean="0"/>
          </a:p>
          <a:p>
            <a:r>
              <a:rPr lang="en-US" dirty="0" smtClean="0"/>
              <a:t>In practical wavelet shrinkage, the transforms are computed and </a:t>
            </a:r>
            <a:r>
              <a:rPr lang="en-US" dirty="0" err="1" smtClean="0"/>
              <a:t>thresholded</a:t>
            </a:r>
            <a:r>
              <a:rPr lang="en-US" dirty="0" smtClean="0"/>
              <a:t> independently on overlapping patches. Results are averaged. This averaging greatly improves performance and is called as </a:t>
            </a:r>
            <a:r>
              <a:rPr lang="en-US" b="1" dirty="0" smtClean="0"/>
              <a:t>“translation-invariant </a:t>
            </a:r>
            <a:r>
              <a:rPr lang="en-US" b="1" dirty="0" err="1" smtClean="0"/>
              <a:t>denoising</a:t>
            </a:r>
            <a:r>
              <a:rPr lang="en-US" b="1" dirty="0" smtClean="0"/>
              <a:t>”.</a:t>
            </a:r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165225" y="1981200"/>
          <a:ext cx="4757738" cy="514350"/>
        </p:xfrm>
        <a:graphic>
          <a:graphicData uri="http://schemas.openxmlformats.org/presentationml/2006/ole">
            <p:oleObj spid="_x0000_s29698" name="Equation" r:id="rId3" imgW="2349360" imgH="253800" progId="Equation.3">
              <p:embed/>
            </p:oleObj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250950" y="2986088"/>
          <a:ext cx="4632325" cy="857250"/>
        </p:xfrm>
        <a:graphic>
          <a:graphicData uri="http://schemas.openxmlformats.org/presentationml/2006/ole">
            <p:oleObj spid="_x0000_s29699" name="Equation" r:id="rId4" imgW="2400120" imgH="4442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for practical wavelet shrinkage </a:t>
            </a:r>
            <a:r>
              <a:rPr lang="en-US" dirty="0" err="1" smtClean="0"/>
              <a:t>denoising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Divide noisy image into (possibly overlapping) patches.</a:t>
            </a:r>
          </a:p>
          <a:p>
            <a:r>
              <a:rPr lang="en-US" dirty="0" smtClean="0"/>
              <a:t>Compute wavelet coefficients of each patch.</a:t>
            </a:r>
          </a:p>
          <a:p>
            <a:r>
              <a:rPr lang="en-US" dirty="0" smtClean="0"/>
              <a:t>Shrink the coefficients using universal thresholds for hard or soft </a:t>
            </a:r>
            <a:r>
              <a:rPr lang="en-US" dirty="0" err="1" smtClean="0"/>
              <a:t>thresholding</a:t>
            </a:r>
            <a:r>
              <a:rPr lang="en-US" dirty="0" smtClean="0"/>
              <a:t> (assuming noise variance is known).</a:t>
            </a:r>
          </a:p>
          <a:p>
            <a:r>
              <a:rPr lang="en-US" dirty="0" smtClean="0"/>
              <a:t>Reconstruct the patch using the inverse wavelet transform.</a:t>
            </a:r>
          </a:p>
          <a:p>
            <a:r>
              <a:rPr lang="en-US" dirty="0" smtClean="0"/>
              <a:t>For overlapping patches, average the different results that appear at each pixel to yield the final </a:t>
            </a:r>
            <a:r>
              <a:rPr lang="en-US" dirty="0" err="1" smtClean="0"/>
              <a:t>denoised</a:t>
            </a:r>
            <a:r>
              <a:rPr lang="en-US" dirty="0" smtClean="0"/>
              <a:t> image.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406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1" y="0"/>
            <a:ext cx="4038600" cy="327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2025" y="3276600"/>
            <a:ext cx="43719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324225"/>
            <a:ext cx="4371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isy_Sig15.00_kodim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Picture 2" descr="smoothed_P8x8_Sig15.00_D43200.00_iter0_kodim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4" name="Picture 3" descr="hosvd_P8x8_Sig15.00_D43200.00_iter0_kodim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5" name="Picture 4" descr="noisy_Sig15.00_kodim0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Picture 5" descr="smoothed_P8x8_Sig15.00_D43200.00_iter0_kodim0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7" name="Picture 6" descr="hosvd_P8x8_Sig15.00_D43200.00_iter0_kodim0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8" name="Picture 7" descr="noisy_Sig15.00_kodim07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9" name="Picture 8" descr="smoothed_P8x8_Sig15.00_D43200.00_iter0_kodim0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0" name="Picture 9" descr="hosvd_P8x8_Sig15.00_D43200.00_iter0_kodim0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1" name="Picture 10" descr="noisy_Sig15.00_kodim13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2" name="Picture 11" descr="smoothed_P8x8_Sig15.00_D43200.00_iter0_kodim13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3" name="Picture 12" descr="hosvd_P8x8_Sig15.00_D43200.00_iter0_kodim13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4" name="Picture 13" descr="noisy_Sig15.00_kodim24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5" name="Picture 14" descr="smoothed_P8x8_Sig15.00_D43200.00_iter0_kodim24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16" name="Picture 15" descr="hosvd_P8x8_Sig15.00_D43200.00_iter0_kodim24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000" y="6248400"/>
            <a:ext cx="8153400" cy="46166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Sample State of the art result: Gaussian Noise sigma = 15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406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1" y="0"/>
            <a:ext cx="4038600" cy="327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5325" y="3352800"/>
            <a:ext cx="46386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"/>
            <a:ext cx="5638800" cy="432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" y="50292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both hard and soft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, translation invariance is critical to </a:t>
            </a:r>
            <a:r>
              <a:rPr lang="en-US" sz="2400" dirty="0" err="1" smtClean="0"/>
              <a:t>attentuate</a:t>
            </a:r>
            <a:r>
              <a:rPr lang="en-US" sz="2400" dirty="0" smtClean="0"/>
              <a:t> two major artifacts: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Seam artifact at patch boundaries in the image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Oscillations due to Gibbs phenomenon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bara_clea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28600"/>
            <a:ext cx="2438400" cy="2438400"/>
          </a:xfrm>
          <a:prstGeom prst="rect">
            <a:avLst/>
          </a:prstGeom>
        </p:spPr>
      </p:pic>
      <p:pic>
        <p:nvPicPr>
          <p:cNvPr id="3" name="Picture 2" descr="barbara_noisy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228600"/>
            <a:ext cx="2438400" cy="2438400"/>
          </a:xfrm>
          <a:prstGeom prst="rect">
            <a:avLst/>
          </a:prstGeom>
        </p:spPr>
      </p:pic>
      <p:pic>
        <p:nvPicPr>
          <p:cNvPr id="4" name="Picture 3" descr="barbara_haar_Hard_NT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200400"/>
            <a:ext cx="2438400" cy="2438400"/>
          </a:xfrm>
          <a:prstGeom prst="rect">
            <a:avLst/>
          </a:prstGeom>
        </p:spPr>
      </p:pic>
      <p:pic>
        <p:nvPicPr>
          <p:cNvPr id="5" name="Picture 4" descr="barbara_haar_Hard_T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32004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867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Hard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 with </a:t>
            </a:r>
            <a:r>
              <a:rPr lang="en-US" sz="2400" dirty="0" err="1" smtClean="0"/>
              <a:t>Haar</a:t>
            </a:r>
            <a:r>
              <a:rPr lang="en-US" sz="2400" dirty="0" smtClean="0"/>
              <a:t> Wavelets: without (left, bottom) and with (right, bottom) translation invariance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43600" y="685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noise standard deviation = 20 (image intensities from 0 to 255)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bara_DCT_Hard_NT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1800" y="304800"/>
            <a:ext cx="2438400" cy="2438400"/>
          </a:xfrm>
          <a:prstGeom prst="rect">
            <a:avLst/>
          </a:prstGeom>
        </p:spPr>
      </p:pic>
      <p:pic>
        <p:nvPicPr>
          <p:cNvPr id="3" name="Picture 2" descr="barbara_DCT_Hard_T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2971800"/>
            <a:ext cx="2438400" cy="2438400"/>
          </a:xfrm>
          <a:prstGeom prst="rect">
            <a:avLst/>
          </a:prstGeom>
        </p:spPr>
      </p:pic>
      <p:pic>
        <p:nvPicPr>
          <p:cNvPr id="4" name="Picture 3" descr="barbara_haar_Hard_NT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304800"/>
            <a:ext cx="2438400" cy="2438400"/>
          </a:xfrm>
          <a:prstGeom prst="rect">
            <a:avLst/>
          </a:prstGeom>
        </p:spPr>
      </p:pic>
      <p:pic>
        <p:nvPicPr>
          <p:cNvPr id="5" name="Picture 4" descr="barbara_haar_Hard_T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29718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65767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Hard </a:t>
            </a:r>
            <a:r>
              <a:rPr lang="en-US" sz="2200" dirty="0" err="1" smtClean="0"/>
              <a:t>thresholding</a:t>
            </a:r>
            <a:r>
              <a:rPr lang="en-US" sz="2200" dirty="0" smtClean="0"/>
              <a:t> with </a:t>
            </a:r>
            <a:r>
              <a:rPr lang="en-US" sz="2200" dirty="0" err="1" smtClean="0"/>
              <a:t>Haar</a:t>
            </a:r>
            <a:r>
              <a:rPr lang="en-US" sz="2200" dirty="0" smtClean="0"/>
              <a:t> Wavelets (left), DCT (middle) and </a:t>
            </a:r>
          </a:p>
          <a:p>
            <a:pPr algn="ctr"/>
            <a:r>
              <a:rPr lang="en-US" sz="2200" dirty="0" smtClean="0"/>
              <a:t>DB2 Wavelets (right) -  without (top) and with (bottom) translation invariance </a:t>
            </a:r>
            <a:endParaRPr lang="en-US" sz="2200" dirty="0"/>
          </a:p>
        </p:txBody>
      </p:sp>
      <p:pic>
        <p:nvPicPr>
          <p:cNvPr id="7" name="Picture 6" descr="barbara_DB2_Hard_NT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5000" y="304800"/>
            <a:ext cx="2438400" cy="2438400"/>
          </a:xfrm>
          <a:prstGeom prst="rect">
            <a:avLst/>
          </a:prstGeom>
        </p:spPr>
      </p:pic>
      <p:pic>
        <p:nvPicPr>
          <p:cNvPr id="8" name="Picture 7" descr="barbara_DB2_Hard_T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15000" y="29718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bara_haar_Soft_NT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533400"/>
            <a:ext cx="2438400" cy="2438400"/>
          </a:xfrm>
          <a:prstGeom prst="rect">
            <a:avLst/>
          </a:prstGeom>
        </p:spPr>
      </p:pic>
      <p:pic>
        <p:nvPicPr>
          <p:cNvPr id="3" name="Picture 2" descr="barbara_haar_Soft_T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124200"/>
            <a:ext cx="2438400" cy="2438400"/>
          </a:xfrm>
          <a:prstGeom prst="rect">
            <a:avLst/>
          </a:prstGeom>
        </p:spPr>
      </p:pic>
      <p:pic>
        <p:nvPicPr>
          <p:cNvPr id="4" name="Picture 3" descr="barbara_dct_Soft_NT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533400"/>
            <a:ext cx="2438400" cy="2438400"/>
          </a:xfrm>
          <a:prstGeom prst="rect">
            <a:avLst/>
          </a:prstGeom>
        </p:spPr>
      </p:pic>
      <p:pic>
        <p:nvPicPr>
          <p:cNvPr id="6" name="Picture 5" descr="barbara_dct_Soft_T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600" y="3124200"/>
            <a:ext cx="2438400" cy="2438400"/>
          </a:xfrm>
          <a:prstGeom prst="rect">
            <a:avLst/>
          </a:prstGeom>
        </p:spPr>
      </p:pic>
      <p:pic>
        <p:nvPicPr>
          <p:cNvPr id="7" name="Picture 6" descr="barbara_DB2_Soft_NT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2600" y="533400"/>
            <a:ext cx="2438400" cy="2438400"/>
          </a:xfrm>
          <a:prstGeom prst="rect">
            <a:avLst/>
          </a:prstGeom>
        </p:spPr>
      </p:pic>
      <p:pic>
        <p:nvPicPr>
          <p:cNvPr id="8" name="Picture 7" descr="barbara_DB2_Soft_T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2600" y="3124200"/>
            <a:ext cx="2438400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65767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Soft </a:t>
            </a:r>
            <a:r>
              <a:rPr lang="en-US" sz="2200" dirty="0" err="1" smtClean="0"/>
              <a:t>thresholding</a:t>
            </a:r>
            <a:r>
              <a:rPr lang="en-US" sz="2200" dirty="0" smtClean="0"/>
              <a:t> with </a:t>
            </a:r>
            <a:r>
              <a:rPr lang="en-US" sz="2200" dirty="0" err="1" smtClean="0"/>
              <a:t>Haar</a:t>
            </a:r>
            <a:r>
              <a:rPr lang="en-US" sz="2200" dirty="0" smtClean="0"/>
              <a:t> Wavelets (left), DCT (middle) and </a:t>
            </a:r>
          </a:p>
          <a:p>
            <a:pPr algn="ctr"/>
            <a:r>
              <a:rPr lang="en-US" sz="2200" dirty="0" smtClean="0"/>
              <a:t>DB2 Wavelets (right) -  without (top) and with (bottom) translation invariance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bara_dct_Soft_NT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304800"/>
            <a:ext cx="2438400" cy="2438400"/>
          </a:xfrm>
          <a:prstGeom prst="rect">
            <a:avLst/>
          </a:prstGeom>
        </p:spPr>
      </p:pic>
      <p:pic>
        <p:nvPicPr>
          <p:cNvPr id="4" name="Picture 3" descr="barbara_dct_Soft_T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895600"/>
            <a:ext cx="2438400" cy="2438400"/>
          </a:xfrm>
          <a:prstGeom prst="rect">
            <a:avLst/>
          </a:prstGeom>
        </p:spPr>
      </p:pic>
      <p:pic>
        <p:nvPicPr>
          <p:cNvPr id="5" name="Picture 4" descr="barbara_DCT_Hard_NT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304800"/>
            <a:ext cx="2438400" cy="2438400"/>
          </a:xfrm>
          <a:prstGeom prst="rect">
            <a:avLst/>
          </a:prstGeom>
        </p:spPr>
      </p:pic>
      <p:pic>
        <p:nvPicPr>
          <p:cNvPr id="6" name="Picture 5" descr="barbara_DCT_Hard_T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2600" y="2895600"/>
            <a:ext cx="2438400" cy="243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65767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Comparison of Hard (left) and Soft (right) </a:t>
            </a:r>
            <a:r>
              <a:rPr lang="en-US" sz="2200" dirty="0" err="1" smtClean="0"/>
              <a:t>thresholding</a:t>
            </a:r>
            <a:r>
              <a:rPr lang="en-US" sz="2200" dirty="0" smtClean="0"/>
              <a:t>  with DCT:</a:t>
            </a:r>
          </a:p>
          <a:p>
            <a:pPr algn="ctr"/>
            <a:r>
              <a:rPr lang="en-US" sz="2200" dirty="0" smtClean="0"/>
              <a:t>without (top) and with (bottom) translation invariance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shrinkage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have seen </a:t>
            </a:r>
            <a:r>
              <a:rPr lang="en-US" dirty="0" err="1" smtClean="0"/>
              <a:t>univariate</a:t>
            </a:r>
            <a:r>
              <a:rPr lang="en-US" dirty="0" smtClean="0"/>
              <a:t> wavelet shrinkage rules.</a:t>
            </a:r>
          </a:p>
          <a:p>
            <a:r>
              <a:rPr lang="en-US" dirty="0" smtClean="0"/>
              <a:t>But wavelet coefficients are not independent, and these rules ignore these important dependencies.</a:t>
            </a:r>
          </a:p>
          <a:p>
            <a:r>
              <a:rPr lang="en-US" dirty="0" err="1" smtClean="0"/>
              <a:t>Bivariate</a:t>
            </a:r>
            <a:r>
              <a:rPr lang="en-US" dirty="0" smtClean="0"/>
              <a:t> shrinkage rule: jointly models pairs of wavelet coefficients and performs joint shrinkage.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5200" y="55626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Sendur</a:t>
            </a:r>
            <a:r>
              <a:rPr lang="en-US" dirty="0" smtClean="0"/>
              <a:t> and </a:t>
            </a:r>
            <a:r>
              <a:rPr lang="en-US" dirty="0" err="1" smtClean="0"/>
              <a:t>Selesnick</a:t>
            </a:r>
            <a:r>
              <a:rPr lang="en-US" dirty="0" smtClean="0"/>
              <a:t>, “</a:t>
            </a:r>
            <a:r>
              <a:rPr lang="en-US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Bivariate</a:t>
            </a: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 Shrinkage Functions for Wavelet-Based </a:t>
            </a:r>
            <a:r>
              <a:rPr lang="en-US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Denoising</a:t>
            </a: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 Exploiting </a:t>
            </a:r>
            <a:r>
              <a:rPr lang="en-US" u="sng" dirty="0" err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Interscale</a:t>
            </a:r>
            <a:r>
              <a:rPr lang="en-US" u="sng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 Dependency"</a:t>
            </a:r>
            <a:endParaRPr lang="en-US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4049369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38800"/>
            <a:ext cx="39814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own Arrow 3"/>
          <p:cNvSpPr/>
          <p:nvPr/>
        </p:nvSpPr>
        <p:spPr>
          <a:xfrm>
            <a:off x="381000" y="4191000"/>
            <a:ext cx="990600" cy="1600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657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be approximated by</a:t>
            </a:r>
            <a:endParaRPr lang="en-US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638800"/>
            <a:ext cx="401641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43600" y="36576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of two independent </a:t>
            </a:r>
            <a:r>
              <a:rPr lang="en-US" dirty="0" err="1" smtClean="0"/>
              <a:t>Laplacian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6553200" y="4648200"/>
            <a:ext cx="762000" cy="1143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Down Arrow 9"/>
          <p:cNvSpPr/>
          <p:nvPr/>
        </p:nvSpPr>
        <p:spPr>
          <a:xfrm>
            <a:off x="3048000" y="5181600"/>
            <a:ext cx="2133600" cy="762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5200" y="4648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the same!</a:t>
            </a:r>
            <a:endParaRPr lang="en-US" dirty="0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4016" y="152400"/>
            <a:ext cx="429998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990600"/>
            <a:ext cx="6126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676400"/>
            <a:ext cx="244015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209800"/>
            <a:ext cx="6197623" cy="81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3124200"/>
            <a:ext cx="2849772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4572000"/>
            <a:ext cx="50434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914400" y="1524000"/>
            <a:ext cx="838200" cy="838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2209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47244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shrinkage rule (likewise for </a:t>
            </a:r>
            <a:r>
              <a:rPr lang="en-US" b="1" i="1" dirty="0" smtClean="0"/>
              <a:t>w</a:t>
            </a:r>
            <a:r>
              <a:rPr lang="en-US" b="1" i="1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828800" y="5181600"/>
            <a:ext cx="685800" cy="228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0" y="6054179"/>
            <a:ext cx="2743200" cy="80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062038" y="0"/>
          <a:ext cx="6943725" cy="1189038"/>
        </p:xfrm>
        <a:graphic>
          <a:graphicData uri="http://schemas.openxmlformats.org/presentationml/2006/ole">
            <p:oleObj spid="_x0000_s31747" name="Equation" r:id="rId9" imgW="281916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33400"/>
            <a:ext cx="402586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1000"/>
            <a:ext cx="404812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2362200" y="1905000"/>
            <a:ext cx="0" cy="2819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858000" y="1676400"/>
            <a:ext cx="0" cy="3048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47800" y="48006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Circular </a:t>
            </a:r>
            <a:r>
              <a:rPr lang="en-US" sz="2400" dirty="0" err="1" smtClean="0"/>
              <a:t>deadzone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4800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Rectangular </a:t>
            </a:r>
            <a:r>
              <a:rPr lang="en-US" sz="2400" dirty="0" err="1" smtClean="0"/>
              <a:t>deadzone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371600" y="5410200"/>
          <a:ext cx="2438400" cy="921173"/>
        </p:xfrm>
        <a:graphic>
          <a:graphicData uri="http://schemas.openxmlformats.org/presentationml/2006/ole">
            <p:oleObj spid="_x0000_s34818" name="Equation" r:id="rId5" imgW="1143000" imgH="431640" progId="Equation.3">
              <p:embed/>
            </p:oleObj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5137150" y="5334000"/>
          <a:ext cx="3441700" cy="920750"/>
        </p:xfrm>
        <a:graphic>
          <a:graphicData uri="http://schemas.openxmlformats.org/presentationml/2006/ole">
            <p:oleObj spid="_x0000_s34819" name="Equation" r:id="rId6" imgW="16128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Consider a non-Gaussian random variable s, corrupted by </a:t>
            </a:r>
            <a:r>
              <a:rPr lang="en-US" sz="2400" dirty="0" err="1" smtClean="0"/>
              <a:t>i.i.d</a:t>
            </a:r>
            <a:r>
              <a:rPr lang="en-US" sz="2400" dirty="0" smtClean="0"/>
              <a:t>. Gaussian noise of mean 0 and fixed standard deviation. Then we have: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19400"/>
            <a:ext cx="14192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00200" y="3352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We write the posterior probability as follows: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09800" y="4171950"/>
          <a:ext cx="4267200" cy="2633663"/>
        </p:xfrm>
        <a:graphic>
          <a:graphicData uri="http://schemas.openxmlformats.org/presentationml/2006/ole">
            <p:oleObj spid="_x0000_s1028" name="Equation" r:id="rId4" imgW="2057400" imgH="1269720" progId="Equation.3">
              <p:embed/>
            </p:oleObj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4267200" y="4648200"/>
            <a:ext cx="2286000" cy="1828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29400" y="41148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estimate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 variance (and hence scale parameter) for parent and child wavelet coefficients may not be the same!</a:t>
            </a:r>
            <a:endParaRPr lang="en-US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623875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62000" y="26670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Corresponding dead-zone turns out to be elliptical.</a:t>
            </a:r>
            <a:endParaRPr lang="en-US" sz="28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200400"/>
            <a:ext cx="3581400" cy="318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14800" y="3581400"/>
            <a:ext cx="48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But there is no closed-form expression! Numerical approximations required to derive a shrinkage rule.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48006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Improvement in </a:t>
            </a:r>
            <a:r>
              <a:rPr lang="en-US" sz="2000" dirty="0" err="1" smtClean="0"/>
              <a:t>denoising</a:t>
            </a:r>
            <a:r>
              <a:rPr lang="en-US" sz="2000" dirty="0" smtClean="0"/>
              <a:t> performance is marginal if at all!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8313414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352800" y="4800600"/>
          <a:ext cx="3076074" cy="990600"/>
        </p:xfrm>
        <a:graphic>
          <a:graphicData uri="http://schemas.openxmlformats.org/presentationml/2006/ole">
            <p:oleObj spid="_x0000_s33794" name="Equation" r:id="rId4" imgW="1498320" imgH="4824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533400"/>
            <a:ext cx="6781800" cy="568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model: joint wavelet statistics for </a:t>
            </a:r>
            <a:r>
              <a:rPr lang="en-US" dirty="0" err="1" smtClean="0"/>
              <a:t>denoising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981200"/>
            <a:ext cx="42195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20574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Ref: </a:t>
            </a:r>
            <a:r>
              <a:rPr lang="en-US" dirty="0" err="1" smtClean="0"/>
              <a:t>Simoncelli</a:t>
            </a:r>
            <a:r>
              <a:rPr lang="en-US" dirty="0" smtClean="0"/>
              <a:t>, “Bayesian </a:t>
            </a:r>
            <a:r>
              <a:rPr lang="en-US" dirty="0" err="1" smtClean="0"/>
              <a:t>denoising</a:t>
            </a:r>
            <a:r>
              <a:rPr lang="en-US" dirty="0" smtClean="0"/>
              <a:t> of visual images in the wavelet domain”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0"/>
            <a:ext cx="612457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396240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Histogram of log(child coefficient^2) conditioned on a linear combination of eight adjacent coefficients in the same sub-band, two coefficients at other orientations and one parent coefficient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5846097"/>
            <a:ext cx="4953000" cy="101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01938" y="5105400"/>
          <a:ext cx="2762250" cy="838200"/>
        </p:xfrm>
        <a:graphic>
          <a:graphicData uri="http://schemas.openxmlformats.org/presentationml/2006/ole">
            <p:oleObj spid="_x0000_s35842" name="Equation" r:id="rId5" imgW="1130040" imgH="3427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457669"/>
            <a:ext cx="6376987" cy="540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04800"/>
            <a:ext cx="4953000" cy="101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76400"/>
            <a:ext cx="4421009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914400"/>
            <a:ext cx="1524000" cy="477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15000" y="381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 coefficient (to be estimated)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81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Observed noisy child  coefficient</a:t>
            </a:r>
            <a:endParaRPr lang="en-US" dirty="0"/>
          </a:p>
        </p:txBody>
      </p:sp>
      <p:cxnSp>
        <p:nvCxnSpPr>
          <p:cNvPr id="7" name="Straight Arrow Connector 6"/>
          <p:cNvCxnSpPr>
            <a:endCxn id="35843" idx="1"/>
          </p:cNvCxnSpPr>
          <p:nvPr/>
        </p:nvCxnSpPr>
        <p:spPr>
          <a:xfrm>
            <a:off x="2286000" y="990600"/>
            <a:ext cx="990600" cy="16273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>
            <a:off x="4267200" y="704166"/>
            <a:ext cx="1447800" cy="28643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1752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estimate (HOW??)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28956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this assumes the parent coefficients, i.e. the {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</a:t>
            </a:r>
            <a:r>
              <a:rPr lang="en-US" dirty="0" smtClean="0"/>
              <a:t>} are known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762000" y="2438400"/>
            <a:ext cx="685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3962400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Hence, we have a two-step approximate solution:</a:t>
            </a:r>
          </a:p>
          <a:p>
            <a:endParaRPr lang="en-US" dirty="0" smtClean="0"/>
          </a:p>
          <a:p>
            <a:pPr marL="342900" indent="-342900">
              <a:buAutoNum type="arabicParenBoth"/>
            </a:pPr>
            <a:r>
              <a:rPr lang="en-US" dirty="0" smtClean="0"/>
              <a:t>Estimate the neighbor-coefficients using marginal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marL="342900" indent="-342900">
              <a:buAutoNum type="arabicParenBoth"/>
            </a:pPr>
            <a:r>
              <a:rPr lang="en-US" dirty="0" smtClean="0"/>
              <a:t>Perform a least-squares fit to determine weights and other parameters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Then compute the “</a:t>
            </a:r>
            <a:r>
              <a:rPr lang="en-US" dirty="0" err="1" smtClean="0"/>
              <a:t>denoised</a:t>
            </a:r>
            <a:r>
              <a:rPr lang="en-US" dirty="0" smtClean="0"/>
              <a:t>” child coefficient</a:t>
            </a:r>
            <a:endParaRPr lang="en-US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4114800"/>
            <a:ext cx="489945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5486400"/>
            <a:ext cx="3761494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2667000" y="4876800"/>
            <a:ext cx="2057400" cy="8382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62200" y="6019800"/>
            <a:ext cx="1981200" cy="6096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36671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295400"/>
            <a:ext cx="31718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048000"/>
            <a:ext cx="573405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4800600"/>
            <a:ext cx="56578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264" y="762000"/>
            <a:ext cx="7457536" cy="534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52959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95800"/>
            <a:ext cx="49625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25" y="1524000"/>
            <a:ext cx="45243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Estimate: Normal density</a:t>
            </a:r>
            <a:endParaRPr lang="en-US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514600" y="1676400"/>
          <a:ext cx="4056063" cy="3924300"/>
        </p:xfrm>
        <a:graphic>
          <a:graphicData uri="http://schemas.openxmlformats.org/presentationml/2006/ole">
            <p:oleObj spid="_x0000_s16386" name="Equation" r:id="rId3" imgW="1955520" imgH="1892160" progId="Equation.3">
              <p:embed/>
            </p:oleObj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4114800" y="4724400"/>
            <a:ext cx="167640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91200" y="4267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Wiener Filter</a:t>
            </a:r>
          </a:p>
          <a:p>
            <a:r>
              <a:rPr lang="en-US" dirty="0" smtClean="0"/>
              <a:t>Update (MAP and also MMSE filter)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MAP </a:t>
            </a:r>
            <a:r>
              <a:rPr lang="en-US" dirty="0" smtClean="0"/>
              <a:t>estimators </a:t>
            </a:r>
            <a:r>
              <a:rPr lang="en-US" dirty="0" smtClean="0"/>
              <a:t>for Gaussian, </a:t>
            </a:r>
            <a:r>
              <a:rPr lang="en-US" dirty="0" err="1" smtClean="0"/>
              <a:t>Laplacian</a:t>
            </a:r>
            <a:r>
              <a:rPr lang="en-US" dirty="0" smtClean="0"/>
              <a:t> and super-</a:t>
            </a:r>
            <a:r>
              <a:rPr lang="en-US" dirty="0" err="1" smtClean="0"/>
              <a:t>Laplacian</a:t>
            </a:r>
            <a:r>
              <a:rPr lang="en-US" dirty="0" smtClean="0"/>
              <a:t> </a:t>
            </a:r>
            <a:r>
              <a:rPr lang="en-US" dirty="0" smtClean="0"/>
              <a:t>priors</a:t>
            </a:r>
          </a:p>
          <a:p>
            <a:r>
              <a:rPr lang="en-US" dirty="0" smtClean="0"/>
              <a:t>MMSE estimators for the same</a:t>
            </a:r>
            <a:endParaRPr lang="en-US" dirty="0" smtClean="0"/>
          </a:p>
          <a:p>
            <a:r>
              <a:rPr lang="en-US" dirty="0" smtClean="0"/>
              <a:t>Universal thresholds for hard and soft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r>
              <a:rPr lang="en-US" dirty="0" smtClean="0"/>
              <a:t>Translation Invariant Wavelet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r>
              <a:rPr lang="en-US" dirty="0" smtClean="0"/>
              <a:t>Comparison: Hard and soft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r>
              <a:rPr lang="en-US" dirty="0" smtClean="0"/>
              <a:t>Joint Wavelet Shrinkage: </a:t>
            </a:r>
            <a:r>
              <a:rPr lang="en-US" dirty="0" err="1" smtClean="0"/>
              <a:t>Bivariate</a:t>
            </a:r>
            <a:endParaRPr lang="en-US" dirty="0" smtClean="0"/>
          </a:p>
          <a:p>
            <a:r>
              <a:rPr lang="en-US" dirty="0" smtClean="0"/>
              <a:t>Joint Wavelet Shrinkage: child and linear combination of neighboring coefficients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Estimate: More General Case</a:t>
            </a:r>
            <a:endParaRPr lang="en-US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048000" y="1371600"/>
          <a:ext cx="2819400" cy="815975"/>
        </p:xfrm>
        <a:graphic>
          <a:graphicData uri="http://schemas.openxmlformats.org/presentationml/2006/ole">
            <p:oleObj spid="_x0000_s2051" name="Equation" r:id="rId3" imgW="1358640" imgH="393480" progId="Equation.3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048000" y="2362200"/>
          <a:ext cx="2317750" cy="474663"/>
        </p:xfrm>
        <a:graphic>
          <a:graphicData uri="http://schemas.openxmlformats.org/presentationml/2006/ole">
            <p:oleObj spid="_x0000_s2052" name="Equation" r:id="rId4" imgW="1117440" imgH="228600" progId="Equation.3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048000" y="2895600"/>
          <a:ext cx="3160713" cy="1952625"/>
        </p:xfrm>
        <a:graphic>
          <a:graphicData uri="http://schemas.openxmlformats.org/presentationml/2006/ole">
            <p:oleObj spid="_x0000_s2053" name="Equation" r:id="rId5" imgW="1523880" imgH="939600" progId="Equation.3">
              <p:embed/>
            </p:oleObj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5943600" y="3200400"/>
            <a:ext cx="914400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8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Taylor series</a:t>
            </a:r>
            <a:endParaRPr lang="en-US" dirty="0"/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667000" y="5638800"/>
          <a:ext cx="4583112" cy="474663"/>
        </p:xfrm>
        <a:graphic>
          <a:graphicData uri="http://schemas.openxmlformats.org/presentationml/2006/ole">
            <p:oleObj spid="_x0000_s2054" name="Equation" r:id="rId6" imgW="2209680" imgH="22860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629400" y="4495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preserve sign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19600" y="4724400"/>
            <a:ext cx="2057400" cy="990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76800" y="3886200"/>
            <a:ext cx="19812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34200" y="3733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order equality</a:t>
            </a:r>
            <a:endParaRPr lang="en-US" dirty="0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228600" y="1447800"/>
          <a:ext cx="2371725" cy="447675"/>
        </p:xfrm>
        <a:graphic>
          <a:graphicData uri="http://schemas.openxmlformats.org/presentationml/2006/ole">
            <p:oleObj spid="_x0000_s2055" name="Equation" r:id="rId7" imgW="1143000" imgH="21564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" y="2133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accurate closed form expression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58674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Approximate closed form expression</a:t>
            </a:r>
            <a:endParaRPr lang="en-US" dirty="0"/>
          </a:p>
        </p:txBody>
      </p:sp>
      <p:graphicFrame>
        <p:nvGraphicFramePr>
          <p:cNvPr id="2056" name="Object 8"/>
          <p:cNvGraphicFramePr>
            <a:graphicFrameLocks noChangeAspect="1"/>
          </p:cNvGraphicFramePr>
          <p:nvPr/>
        </p:nvGraphicFramePr>
        <p:xfrm>
          <a:off x="2916238" y="4953000"/>
          <a:ext cx="2344737" cy="474663"/>
        </p:xfrm>
        <a:graphic>
          <a:graphicData uri="http://schemas.openxmlformats.org/presentationml/2006/ole">
            <p:oleObj spid="_x0000_s2056" name="Equation" r:id="rId8" imgW="113004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Estimate: Laplace density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752600"/>
            <a:ext cx="3143404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743200"/>
            <a:ext cx="466657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05200" y="419100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Soft shrinkage: reduce the value of all large coefficients by a fixed amount (taking care to preserve sign), set the remaining to 0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15000" y="3276600"/>
            <a:ext cx="990600" cy="990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MAP: Strongly peaky density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0480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Kurtosis higher than Laplace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410200"/>
            <a:ext cx="845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Almost equivalent to setting to zero all values below a certain threshold (hard </a:t>
            </a:r>
            <a:r>
              <a:rPr lang="en-US" sz="2200" dirty="0" err="1" smtClean="0"/>
              <a:t>thresholding</a:t>
            </a:r>
            <a:r>
              <a:rPr lang="en-US" sz="2200" dirty="0" smtClean="0"/>
              <a:t>). </a:t>
            </a:r>
            <a:r>
              <a:rPr lang="en-US" sz="2200" dirty="0" err="1" smtClean="0"/>
              <a:t>When|y</a:t>
            </a:r>
            <a:r>
              <a:rPr lang="en-US" sz="2200" dirty="0" smtClean="0"/>
              <a:t>| is small, it is set to 0 by the above shrinkage rule. When |y| is large, it is almost unaffected.</a:t>
            </a:r>
            <a:endParaRPr lang="en-US" sz="2200" dirty="0"/>
          </a:p>
        </p:txBody>
      </p:sp>
      <p:sp>
        <p:nvSpPr>
          <p:cNvPr id="8" name="Down Arrow 7"/>
          <p:cNvSpPr/>
          <p:nvPr/>
        </p:nvSpPr>
        <p:spPr>
          <a:xfrm>
            <a:off x="4419600" y="4419600"/>
            <a:ext cx="6096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819400" y="1371600"/>
          <a:ext cx="2895600" cy="1568450"/>
        </p:xfrm>
        <a:graphic>
          <a:graphicData uri="http://schemas.openxmlformats.org/presentationml/2006/ole">
            <p:oleObj spid="_x0000_s23553" name="Equation" r:id="rId3" imgW="1218960" imgH="660240" progId="Equation.3">
              <p:embed/>
            </p:oleObj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838325" y="3578225"/>
          <a:ext cx="4705350" cy="1116013"/>
        </p:xfrm>
        <a:graphic>
          <a:graphicData uri="http://schemas.openxmlformats.org/presentationml/2006/ole">
            <p:oleObj spid="_x0000_s23554" name="Equation" r:id="rId4" imgW="198108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0" y="1300163"/>
            <a:ext cx="58293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4724400" y="3048000"/>
            <a:ext cx="26670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0" y="25908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Laplace density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648200" y="1295400"/>
            <a:ext cx="25146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1400" y="9144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Strongly peaky density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572000" y="3733800"/>
            <a:ext cx="2895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00" y="3429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81200"/>
            <a:ext cx="67532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524000" y="2667000"/>
            <a:ext cx="2209800" cy="1676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1752600" y="2514600"/>
            <a:ext cx="3429000" cy="129540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00400" y="4495800"/>
            <a:ext cx="350520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67400" y="3657600"/>
            <a:ext cx="1066800" cy="16764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55626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(Almost) hard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r>
              <a:rPr lang="en-US" dirty="0" smtClean="0"/>
              <a:t>(strongly super-Gaussian prior)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1828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r>
              <a:rPr lang="en-US" dirty="0" smtClean="0"/>
              <a:t>(Laplace prior)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1084</Words>
  <Application>Microsoft Office PowerPoint</Application>
  <PresentationFormat>On-screen Show (4:3)</PresentationFormat>
  <Paragraphs>133</Paragraphs>
  <Slides>40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Equation</vt:lpstr>
      <vt:lpstr>Microsoft Equation 3.0</vt:lpstr>
      <vt:lpstr>Applications of Statistical Models for Images: Image Denoising</vt:lpstr>
      <vt:lpstr>Slide 2</vt:lpstr>
      <vt:lpstr>Introduction</vt:lpstr>
      <vt:lpstr>MAP Estimate: Normal density</vt:lpstr>
      <vt:lpstr>MAP Estimate: More General Case</vt:lpstr>
      <vt:lpstr>MAP Estimate: Laplace density</vt:lpstr>
      <vt:lpstr>MAP: Strongly peaky density</vt:lpstr>
      <vt:lpstr>Slide 8</vt:lpstr>
      <vt:lpstr>Slide 9</vt:lpstr>
      <vt:lpstr>MAP Estimators</vt:lpstr>
      <vt:lpstr>MMSE Estimators</vt:lpstr>
      <vt:lpstr>MMSE Estimators</vt:lpstr>
      <vt:lpstr>MMSE Estimators</vt:lpstr>
      <vt:lpstr>Which domain?</vt:lpstr>
      <vt:lpstr>Slide 15</vt:lpstr>
      <vt:lpstr>Slide 16</vt:lpstr>
      <vt:lpstr>Wavelet shrinkage</vt:lpstr>
      <vt:lpstr>Algorithm for practical wavelet shrinkage denoising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Bivariate shrinkage rules</vt:lpstr>
      <vt:lpstr>Slide 27</vt:lpstr>
      <vt:lpstr>Slide 28</vt:lpstr>
      <vt:lpstr>Slide 29</vt:lpstr>
      <vt:lpstr>Slide 30</vt:lpstr>
      <vt:lpstr>Slide 31</vt:lpstr>
      <vt:lpstr>Slide 32</vt:lpstr>
      <vt:lpstr>Another model: joint wavelet statistics for denoising</vt:lpstr>
      <vt:lpstr>Slide 34</vt:lpstr>
      <vt:lpstr>Slide 35</vt:lpstr>
      <vt:lpstr>Slide 36</vt:lpstr>
      <vt:lpstr>Comparisons</vt:lpstr>
      <vt:lpstr>Slide 38</vt:lpstr>
      <vt:lpstr>Slide 39</vt:lpstr>
      <vt:lpstr>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Statistical Models for Images: Image Denoising</dc:title>
  <dc:creator>Ajit_Rajwade</dc:creator>
  <cp:lastModifiedBy>Ajit_Rajwade</cp:lastModifiedBy>
  <cp:revision>160</cp:revision>
  <dcterms:created xsi:type="dcterms:W3CDTF">2006-08-16T00:00:00Z</dcterms:created>
  <dcterms:modified xsi:type="dcterms:W3CDTF">2012-08-06T11:42:55Z</dcterms:modified>
</cp:coreProperties>
</file>